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63" r:id="rId2"/>
    <p:sldId id="489" r:id="rId3"/>
    <p:sldId id="490" r:id="rId4"/>
    <p:sldId id="491" r:id="rId5"/>
    <p:sldId id="492" r:id="rId6"/>
    <p:sldId id="493" r:id="rId7"/>
    <p:sldId id="494" r:id="rId8"/>
    <p:sldId id="495" r:id="rId9"/>
    <p:sldId id="496" r:id="rId10"/>
    <p:sldId id="497" r:id="rId11"/>
    <p:sldId id="498" r:id="rId12"/>
    <p:sldId id="499" r:id="rId13"/>
    <p:sldId id="500" r:id="rId14"/>
    <p:sldId id="501" r:id="rId15"/>
    <p:sldId id="502" r:id="rId16"/>
    <p:sldId id="503" r:id="rId17"/>
    <p:sldId id="504" r:id="rId18"/>
    <p:sldId id="505" r:id="rId19"/>
    <p:sldId id="506" r:id="rId20"/>
    <p:sldId id="507" r:id="rId21"/>
    <p:sldId id="514" r:id="rId22"/>
    <p:sldId id="508" r:id="rId23"/>
    <p:sldId id="509" r:id="rId24"/>
    <p:sldId id="510" r:id="rId25"/>
    <p:sldId id="511" r:id="rId26"/>
    <p:sldId id="515" r:id="rId27"/>
    <p:sldId id="516" r:id="rId28"/>
    <p:sldId id="517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1D10FF-2684-4244-B82C-73F2291E8E45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E8D5FB-00ED-47CE-8E0C-D9E88EE477A5}">
      <dgm:prSet phldrT="[Text]" custT="1"/>
      <dgm:spPr/>
      <dgm:t>
        <a:bodyPr/>
        <a:lstStyle/>
        <a:p>
          <a:r>
            <a:rPr lang="sr-Cyrl-CS" sz="2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Проценом каузалности се може:</a:t>
          </a:r>
          <a:endParaRPr lang="en-US" sz="2000" b="1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DDC323D1-26F6-4753-8391-CD3E7CE5FCD9}" type="parTrans" cxnId="{993D7B64-AB1D-4606-8897-B8FC11C23126}">
      <dgm:prSet/>
      <dgm:spPr/>
      <dgm:t>
        <a:bodyPr/>
        <a:lstStyle/>
        <a:p>
          <a:endParaRPr lang="en-US"/>
        </a:p>
      </dgm:t>
    </dgm:pt>
    <dgm:pt modelId="{38E34AB1-6761-4976-8CD6-CF7A15A3945E}" type="sibTrans" cxnId="{993D7B64-AB1D-4606-8897-B8FC11C23126}">
      <dgm:prSet/>
      <dgm:spPr/>
      <dgm:t>
        <a:bodyPr/>
        <a:lstStyle/>
        <a:p>
          <a:endParaRPr lang="en-US"/>
        </a:p>
      </dgm:t>
    </dgm:pt>
    <dgm:pt modelId="{44D0634A-D71B-49F7-8FB1-181C2CCF7518}">
      <dgm:prSet phldrT="[Text]"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смањити неслагање између проценитеља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D0E13FDA-6CA2-4042-BC49-CCA343CB02E4}" type="parTrans" cxnId="{9EC76322-666E-4391-9872-F57A22F597F0}">
      <dgm:prSet/>
      <dgm:spPr/>
      <dgm:t>
        <a:bodyPr/>
        <a:lstStyle/>
        <a:p>
          <a:endParaRPr lang="en-US"/>
        </a:p>
      </dgm:t>
    </dgm:pt>
    <dgm:pt modelId="{175FA217-9692-45E1-96FA-9689B90255C6}" type="sibTrans" cxnId="{9EC76322-666E-4391-9872-F57A22F597F0}">
      <dgm:prSet/>
      <dgm:spPr/>
      <dgm:t>
        <a:bodyPr/>
        <a:lstStyle/>
        <a:p>
          <a:endParaRPr lang="en-US"/>
        </a:p>
      </dgm:t>
    </dgm:pt>
    <dgm:pt modelId="{ABAB6E8E-5406-47A5-A00B-2221ED854ADB}">
      <dgm:prSet phldrT="[Text]"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класификовати повезаност (семиквантитативно)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76C0ED07-5A50-4020-A14D-F7C8BC701EAB}" type="parTrans" cxnId="{EC0CE038-156E-485A-A33B-6B3EDA494C4A}">
      <dgm:prSet/>
      <dgm:spPr/>
      <dgm:t>
        <a:bodyPr/>
        <a:lstStyle/>
        <a:p>
          <a:endParaRPr lang="en-US"/>
        </a:p>
      </dgm:t>
    </dgm:pt>
    <dgm:pt modelId="{0AE5481A-524B-434F-AFF1-5B81A043CFDB}" type="sibTrans" cxnId="{EC0CE038-156E-485A-A33B-6B3EDA494C4A}">
      <dgm:prSet/>
      <dgm:spPr/>
      <dgm:t>
        <a:bodyPr/>
        <a:lstStyle/>
        <a:p>
          <a:endParaRPr lang="en-US"/>
        </a:p>
      </dgm:t>
    </dgm:pt>
    <dgm:pt modelId="{821636AD-F079-4B29-A488-2E4810E0FCFB}">
      <dgm:prSet phldrT="[Text]" custT="1"/>
      <dgm:spPr/>
      <dgm:t>
        <a:bodyPr/>
        <a:lstStyle/>
        <a:p>
          <a:r>
            <a:rPr lang="sr-Cyrl-CS" sz="2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Проценом каузалности се не може:</a:t>
          </a:r>
          <a:endParaRPr lang="en-US" sz="2000" b="1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4D2D0C74-E152-462E-933A-85E6AFE8CC2F}" type="parTrans" cxnId="{67F49FD1-4559-4434-BE22-DC35F4DEE291}">
      <dgm:prSet/>
      <dgm:spPr/>
      <dgm:t>
        <a:bodyPr/>
        <a:lstStyle/>
        <a:p>
          <a:endParaRPr lang="en-US"/>
        </a:p>
      </dgm:t>
    </dgm:pt>
    <dgm:pt modelId="{B0500DD4-67A8-4654-BEC7-D1CC77606085}" type="sibTrans" cxnId="{67F49FD1-4559-4434-BE22-DC35F4DEE291}">
      <dgm:prSet/>
      <dgm:spPr/>
      <dgm:t>
        <a:bodyPr/>
        <a:lstStyle/>
        <a:p>
          <a:endParaRPr lang="en-US"/>
        </a:p>
      </dgm:t>
    </dgm:pt>
    <dgm:pt modelId="{740F0E32-4E0A-4B10-9699-D6B6E8160CC3}">
      <dgm:prSet phldrT="[Text]"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тачно, квантитативно одредити повезаност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06B87033-7A75-429D-8617-E9153BBC1370}" type="parTrans" cxnId="{E021FE0D-2C9A-48A0-B396-170909799994}">
      <dgm:prSet/>
      <dgm:spPr/>
      <dgm:t>
        <a:bodyPr/>
        <a:lstStyle/>
        <a:p>
          <a:endParaRPr lang="en-US"/>
        </a:p>
      </dgm:t>
    </dgm:pt>
    <dgm:pt modelId="{1A524166-684A-4799-86EA-57C9AEA30910}" type="sibTrans" cxnId="{E021FE0D-2C9A-48A0-B396-170909799994}">
      <dgm:prSet/>
      <dgm:spPr/>
      <dgm:t>
        <a:bodyPr/>
        <a:lstStyle/>
        <a:p>
          <a:endParaRPr lang="en-US"/>
        </a:p>
      </dgm:t>
    </dgm:pt>
    <dgm:pt modelId="{9734E6C6-21C6-4C3A-8B03-0B36EC770547}">
      <dgm:prSet phldrT="[Text]"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распознати који су случајеви валидни а који нису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7BA2738B-166B-4E56-9AAC-0595635496D4}" type="parTrans" cxnId="{79DFF21E-9D96-483F-A174-023682616B28}">
      <dgm:prSet/>
      <dgm:spPr/>
      <dgm:t>
        <a:bodyPr/>
        <a:lstStyle/>
        <a:p>
          <a:endParaRPr lang="en-US"/>
        </a:p>
      </dgm:t>
    </dgm:pt>
    <dgm:pt modelId="{D7BF7F7B-7DF7-49BC-B238-CFAD860BB06B}" type="sibTrans" cxnId="{79DFF21E-9D96-483F-A174-023682616B28}">
      <dgm:prSet/>
      <dgm:spPr/>
      <dgm:t>
        <a:bodyPr/>
        <a:lstStyle/>
        <a:p>
          <a:endParaRPr lang="en-US"/>
        </a:p>
      </dgm:t>
    </dgm:pt>
    <dgm:pt modelId="{F408AD92-999C-4209-B2EC-39143D965202}">
      <dgm:prSet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доказати веза између лека и нежељеног догађаја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74B7A5D8-452B-4E76-BDD6-F20FAA0AAF3F}" type="parTrans" cxnId="{2BCAFEC8-5A27-4A4F-947E-EC31A1533ED7}">
      <dgm:prSet/>
      <dgm:spPr/>
      <dgm:t>
        <a:bodyPr/>
        <a:lstStyle/>
        <a:p>
          <a:endParaRPr lang="en-US"/>
        </a:p>
      </dgm:t>
    </dgm:pt>
    <dgm:pt modelId="{BF0064FD-596F-4CC6-8735-1B3A8C75FCFF}" type="sibTrans" cxnId="{2BCAFEC8-5A27-4A4F-947E-EC31A1533ED7}">
      <dgm:prSet/>
      <dgm:spPr/>
      <dgm:t>
        <a:bodyPr/>
        <a:lstStyle/>
        <a:p>
          <a:endParaRPr lang="en-US"/>
        </a:p>
      </dgm:t>
    </dgm:pt>
    <dgm:pt modelId="{F5A2FAD3-A4AA-4F8E-BC14-0047DA4BF78E}">
      <dgm:prSet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оценити индивидуална пријава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6C4BF154-9A0D-4965-98F8-C356F43600EC}" type="parTrans" cxnId="{AF01A934-B2A1-4F6E-933E-73673CB07087}">
      <dgm:prSet/>
      <dgm:spPr/>
      <dgm:t>
        <a:bodyPr/>
        <a:lstStyle/>
        <a:p>
          <a:endParaRPr lang="en-US"/>
        </a:p>
      </dgm:t>
    </dgm:pt>
    <dgm:pt modelId="{5C85B12D-482C-4B05-BFB5-D6C61D1D1F8D}" type="sibTrans" cxnId="{AF01A934-B2A1-4F6E-933E-73673CB07087}">
      <dgm:prSet/>
      <dgm:spPr/>
      <dgm:t>
        <a:bodyPr/>
        <a:lstStyle/>
        <a:p>
          <a:endParaRPr lang="en-US"/>
        </a:p>
      </dgm:t>
    </dgm:pt>
    <dgm:pt modelId="{89CD6F98-5B43-4211-8734-ACDA0F97C400}">
      <dgm:prSet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вршити едукација / побољшати научна процена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D5C6FB20-4AC4-4440-AA2D-FC88780DC87D}" type="parTrans" cxnId="{1DD144F4-3AE9-4AD6-B818-DD8E0F29DAE7}">
      <dgm:prSet/>
      <dgm:spPr/>
      <dgm:t>
        <a:bodyPr/>
        <a:lstStyle/>
        <a:p>
          <a:endParaRPr lang="en-US"/>
        </a:p>
      </dgm:t>
    </dgm:pt>
    <dgm:pt modelId="{1443C651-EFED-4FE1-897F-3A0ABDB1EE4B}" type="sibTrans" cxnId="{1DD144F4-3AE9-4AD6-B818-DD8E0F29DAE7}">
      <dgm:prSet/>
      <dgm:spPr/>
      <dgm:t>
        <a:bodyPr/>
        <a:lstStyle/>
        <a:p>
          <a:endParaRPr lang="en-US"/>
        </a:p>
      </dgm:t>
    </dgm:pt>
    <dgm:pt modelId="{7EAE9D5C-9D32-4C2D-9153-30DFA5681391}">
      <dgm:prSet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одредити колико је лек допринео развоју нежељеног догађаја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51705A83-97F9-412E-A5F7-627AF9E3E6B5}" type="parTrans" cxnId="{71A2B688-FBAB-4DC1-B02E-0CA2AC8A5D55}">
      <dgm:prSet/>
      <dgm:spPr/>
      <dgm:t>
        <a:bodyPr/>
        <a:lstStyle/>
        <a:p>
          <a:endParaRPr lang="en-US"/>
        </a:p>
      </dgm:t>
    </dgm:pt>
    <dgm:pt modelId="{8EBA5FF1-5C55-4E00-8CC4-195ECC3CA762}" type="sibTrans" cxnId="{71A2B688-FBAB-4DC1-B02E-0CA2AC8A5D55}">
      <dgm:prSet/>
      <dgm:spPr/>
      <dgm:t>
        <a:bodyPr/>
        <a:lstStyle/>
        <a:p>
          <a:endParaRPr lang="en-US"/>
        </a:p>
      </dgm:t>
    </dgm:pt>
    <dgm:pt modelId="{B0A5A74E-370B-453E-BAB6-03E0C76AD70A}">
      <dgm:prSet custT="1"/>
      <dgm:spPr/>
      <dgm:t>
        <a:bodyPr/>
        <a:lstStyle/>
        <a:p>
          <a:r>
            <a: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неизвесно учинити извесним</a:t>
          </a:r>
          <a:endParaRPr lang="en-US" sz="20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gm:t>
    </dgm:pt>
    <dgm:pt modelId="{EA81AFCC-FFDE-46C0-A090-5276D7951E58}" type="parTrans" cxnId="{215C8C53-604D-4A77-BDB0-695F81DBB9AC}">
      <dgm:prSet/>
      <dgm:spPr/>
      <dgm:t>
        <a:bodyPr/>
        <a:lstStyle/>
        <a:p>
          <a:endParaRPr lang="en-US"/>
        </a:p>
      </dgm:t>
    </dgm:pt>
    <dgm:pt modelId="{6D45124A-C2A4-40CB-8E43-36D3FEB50A23}" type="sibTrans" cxnId="{215C8C53-604D-4A77-BDB0-695F81DBB9AC}">
      <dgm:prSet/>
      <dgm:spPr/>
      <dgm:t>
        <a:bodyPr/>
        <a:lstStyle/>
        <a:p>
          <a:endParaRPr lang="en-US"/>
        </a:p>
      </dgm:t>
    </dgm:pt>
    <dgm:pt modelId="{CC583DA9-836E-4BDA-B173-17E153D8C7AA}" type="pres">
      <dgm:prSet presAssocID="{061D10FF-2684-4244-B82C-73F2291E8E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34284B-F823-448F-91D5-7AD7E185FCFD}" type="pres">
      <dgm:prSet presAssocID="{30E8D5FB-00ED-47CE-8E0C-D9E88EE477A5}" presName="vertFlow" presStyleCnt="0"/>
      <dgm:spPr/>
    </dgm:pt>
    <dgm:pt modelId="{8426365B-DE1E-4F5D-A035-9B5E6DE0D9A0}" type="pres">
      <dgm:prSet presAssocID="{30E8D5FB-00ED-47CE-8E0C-D9E88EE477A5}" presName="header" presStyleLbl="node1" presStyleIdx="0" presStyleCnt="2"/>
      <dgm:spPr/>
      <dgm:t>
        <a:bodyPr/>
        <a:lstStyle/>
        <a:p>
          <a:endParaRPr lang="en-US"/>
        </a:p>
      </dgm:t>
    </dgm:pt>
    <dgm:pt modelId="{1B0F0EFC-73B7-460F-B5BF-5EC869A87ADE}" type="pres">
      <dgm:prSet presAssocID="{D0E13FDA-6CA2-4042-BC49-CCA343CB02E4}" presName="parTrans" presStyleLbl="sibTrans2D1" presStyleIdx="0" presStyleCnt="9"/>
      <dgm:spPr/>
      <dgm:t>
        <a:bodyPr/>
        <a:lstStyle/>
        <a:p>
          <a:endParaRPr lang="en-US"/>
        </a:p>
      </dgm:t>
    </dgm:pt>
    <dgm:pt modelId="{DE6FBC3F-C799-4154-8D97-92E10AFF0381}" type="pres">
      <dgm:prSet presAssocID="{44D0634A-D71B-49F7-8FB1-181C2CCF7518}" presName="child" presStyleLbl="alignAccFollow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47DEFA-CB24-4DFE-81BE-702C5C436FD3}" type="pres">
      <dgm:prSet presAssocID="{175FA217-9692-45E1-96FA-9689B90255C6}" presName="sibTrans" presStyleLbl="sibTrans2D1" presStyleIdx="1" presStyleCnt="9"/>
      <dgm:spPr/>
      <dgm:t>
        <a:bodyPr/>
        <a:lstStyle/>
        <a:p>
          <a:endParaRPr lang="en-US"/>
        </a:p>
      </dgm:t>
    </dgm:pt>
    <dgm:pt modelId="{A06F0162-5B16-4311-9B29-F8AD094921FB}" type="pres">
      <dgm:prSet presAssocID="{ABAB6E8E-5406-47A5-A00B-2221ED854ADB}" presName="child" presStyleLbl="alignAccFollow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C85B14-B4A5-4534-9D6F-9317BF39C621}" type="pres">
      <dgm:prSet presAssocID="{0AE5481A-524B-434F-AFF1-5B81A043CFDB}" presName="sibTrans" presStyleLbl="sibTrans2D1" presStyleIdx="2" presStyleCnt="9"/>
      <dgm:spPr/>
      <dgm:t>
        <a:bodyPr/>
        <a:lstStyle/>
        <a:p>
          <a:endParaRPr lang="en-US"/>
        </a:p>
      </dgm:t>
    </dgm:pt>
    <dgm:pt modelId="{A31B71BE-1E76-4CDE-84FC-BC6344EE501C}" type="pres">
      <dgm:prSet presAssocID="{F5A2FAD3-A4AA-4F8E-BC14-0047DA4BF78E}" presName="child" presStyleLbl="alignAccFollow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F1BAC-E052-40E8-97DF-74A461FBC6A1}" type="pres">
      <dgm:prSet presAssocID="{5C85B12D-482C-4B05-BFB5-D6C61D1D1F8D}" presName="sibTrans" presStyleLbl="sibTrans2D1" presStyleIdx="3" presStyleCnt="9"/>
      <dgm:spPr/>
      <dgm:t>
        <a:bodyPr/>
        <a:lstStyle/>
        <a:p>
          <a:endParaRPr lang="en-US"/>
        </a:p>
      </dgm:t>
    </dgm:pt>
    <dgm:pt modelId="{2746176E-D30F-40C9-8910-79D0FD026DEF}" type="pres">
      <dgm:prSet presAssocID="{89CD6F98-5B43-4211-8734-ACDA0F97C400}" presName="child" presStyleLbl="alignAccFollow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3B2E61-84F1-4418-9FE0-0B69F37F6C93}" type="pres">
      <dgm:prSet presAssocID="{30E8D5FB-00ED-47CE-8E0C-D9E88EE477A5}" presName="hSp" presStyleCnt="0"/>
      <dgm:spPr/>
    </dgm:pt>
    <dgm:pt modelId="{2DED5F1A-23B4-42AC-BA3D-859F8BD93E92}" type="pres">
      <dgm:prSet presAssocID="{821636AD-F079-4B29-A488-2E4810E0FCFB}" presName="vertFlow" presStyleCnt="0"/>
      <dgm:spPr/>
    </dgm:pt>
    <dgm:pt modelId="{EF067006-0FC3-410F-B5AA-A88D5BA71A74}" type="pres">
      <dgm:prSet presAssocID="{821636AD-F079-4B29-A488-2E4810E0FCFB}" presName="header" presStyleLbl="node1" presStyleIdx="1" presStyleCnt="2"/>
      <dgm:spPr/>
      <dgm:t>
        <a:bodyPr/>
        <a:lstStyle/>
        <a:p>
          <a:endParaRPr lang="en-US"/>
        </a:p>
      </dgm:t>
    </dgm:pt>
    <dgm:pt modelId="{79B8486A-831A-43D6-81F6-57E99B969BB2}" type="pres">
      <dgm:prSet presAssocID="{06B87033-7A75-429D-8617-E9153BBC1370}" presName="parTrans" presStyleLbl="sibTrans2D1" presStyleIdx="4" presStyleCnt="9"/>
      <dgm:spPr/>
      <dgm:t>
        <a:bodyPr/>
        <a:lstStyle/>
        <a:p>
          <a:endParaRPr lang="en-US"/>
        </a:p>
      </dgm:t>
    </dgm:pt>
    <dgm:pt modelId="{3ABBB012-7BC9-4C3A-8FE2-E64FB46216E9}" type="pres">
      <dgm:prSet presAssocID="{740F0E32-4E0A-4B10-9699-D6B6E8160CC3}" presName="child" presStyleLbl="alignAccFollow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E7C01-D111-47B9-BA1E-30EF13F22468}" type="pres">
      <dgm:prSet presAssocID="{1A524166-684A-4799-86EA-57C9AEA30910}" presName="sibTrans" presStyleLbl="sibTrans2D1" presStyleIdx="5" presStyleCnt="9"/>
      <dgm:spPr/>
      <dgm:t>
        <a:bodyPr/>
        <a:lstStyle/>
        <a:p>
          <a:endParaRPr lang="en-US"/>
        </a:p>
      </dgm:t>
    </dgm:pt>
    <dgm:pt modelId="{B55A48A9-DAEC-469B-962B-9990EE8F1BCC}" type="pres">
      <dgm:prSet presAssocID="{9734E6C6-21C6-4C3A-8B03-0B36EC770547}" presName="child" presStyleLbl="alignAccFollow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BEB881-5C8E-4318-B89F-8F6388678385}" type="pres">
      <dgm:prSet presAssocID="{D7BF7F7B-7DF7-49BC-B238-CFAD860BB06B}" presName="sibTrans" presStyleLbl="sibTrans2D1" presStyleIdx="6" presStyleCnt="9"/>
      <dgm:spPr/>
      <dgm:t>
        <a:bodyPr/>
        <a:lstStyle/>
        <a:p>
          <a:endParaRPr lang="en-US"/>
        </a:p>
      </dgm:t>
    </dgm:pt>
    <dgm:pt modelId="{9F136782-AB34-455F-AA82-241BE804BC14}" type="pres">
      <dgm:prSet presAssocID="{F408AD92-999C-4209-B2EC-39143D965202}" presName="child" presStyleLbl="alignAccFollow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D300A-BDC6-4CF2-8936-B70CF6D866CE}" type="pres">
      <dgm:prSet presAssocID="{BF0064FD-596F-4CC6-8735-1B3A8C75FCFF}" presName="sibTrans" presStyleLbl="sibTrans2D1" presStyleIdx="7" presStyleCnt="9"/>
      <dgm:spPr/>
      <dgm:t>
        <a:bodyPr/>
        <a:lstStyle/>
        <a:p>
          <a:endParaRPr lang="en-US"/>
        </a:p>
      </dgm:t>
    </dgm:pt>
    <dgm:pt modelId="{419A157F-75A6-4B83-BEB0-BA45A4BDDEF8}" type="pres">
      <dgm:prSet presAssocID="{7EAE9D5C-9D32-4C2D-9153-30DFA5681391}" presName="child" presStyleLbl="alignAccFollow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C39EB-EBC4-4815-A1A1-0710D4CBFC64}" type="pres">
      <dgm:prSet presAssocID="{8EBA5FF1-5C55-4E00-8CC4-195ECC3CA762}" presName="sibTrans" presStyleLbl="sibTrans2D1" presStyleIdx="8" presStyleCnt="9"/>
      <dgm:spPr/>
      <dgm:t>
        <a:bodyPr/>
        <a:lstStyle/>
        <a:p>
          <a:endParaRPr lang="en-US"/>
        </a:p>
      </dgm:t>
    </dgm:pt>
    <dgm:pt modelId="{BCF47E79-587E-4472-A131-10BE9073436D}" type="pres">
      <dgm:prSet presAssocID="{B0A5A74E-370B-453E-BAB6-03E0C76AD70A}" presName="child" presStyleLbl="alignAccFollow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C76322-666E-4391-9872-F57A22F597F0}" srcId="{30E8D5FB-00ED-47CE-8E0C-D9E88EE477A5}" destId="{44D0634A-D71B-49F7-8FB1-181C2CCF7518}" srcOrd="0" destOrd="0" parTransId="{D0E13FDA-6CA2-4042-BC49-CCA343CB02E4}" sibTransId="{175FA217-9692-45E1-96FA-9689B90255C6}"/>
    <dgm:cxn modelId="{A54DD6D3-D8D5-4A53-88A4-B980B337160F}" type="presOf" srcId="{ABAB6E8E-5406-47A5-A00B-2221ED854ADB}" destId="{A06F0162-5B16-4311-9B29-F8AD094921FB}" srcOrd="0" destOrd="0" presId="urn:microsoft.com/office/officeart/2005/8/layout/lProcess1"/>
    <dgm:cxn modelId="{D6F10859-A299-4B47-81C8-8B72BA7B00B7}" type="presOf" srcId="{F5A2FAD3-A4AA-4F8E-BC14-0047DA4BF78E}" destId="{A31B71BE-1E76-4CDE-84FC-BC6344EE501C}" srcOrd="0" destOrd="0" presId="urn:microsoft.com/office/officeart/2005/8/layout/lProcess1"/>
    <dgm:cxn modelId="{1F8FA6AD-A995-41DC-8D7A-3403491266A9}" type="presOf" srcId="{8EBA5FF1-5C55-4E00-8CC4-195ECC3CA762}" destId="{3E7C39EB-EBC4-4815-A1A1-0710D4CBFC64}" srcOrd="0" destOrd="0" presId="urn:microsoft.com/office/officeart/2005/8/layout/lProcess1"/>
    <dgm:cxn modelId="{3F5D7088-BA37-4705-8D4B-9F51609E3119}" type="presOf" srcId="{D0E13FDA-6CA2-4042-BC49-CCA343CB02E4}" destId="{1B0F0EFC-73B7-460F-B5BF-5EC869A87ADE}" srcOrd="0" destOrd="0" presId="urn:microsoft.com/office/officeart/2005/8/layout/lProcess1"/>
    <dgm:cxn modelId="{215C8C53-604D-4A77-BDB0-695F81DBB9AC}" srcId="{821636AD-F079-4B29-A488-2E4810E0FCFB}" destId="{B0A5A74E-370B-453E-BAB6-03E0C76AD70A}" srcOrd="4" destOrd="0" parTransId="{EA81AFCC-FFDE-46C0-A090-5276D7951E58}" sibTransId="{6D45124A-C2A4-40CB-8E43-36D3FEB50A23}"/>
    <dgm:cxn modelId="{79DFF21E-9D96-483F-A174-023682616B28}" srcId="{821636AD-F079-4B29-A488-2E4810E0FCFB}" destId="{9734E6C6-21C6-4C3A-8B03-0B36EC770547}" srcOrd="1" destOrd="0" parTransId="{7BA2738B-166B-4E56-9AAC-0595635496D4}" sibTransId="{D7BF7F7B-7DF7-49BC-B238-CFAD860BB06B}"/>
    <dgm:cxn modelId="{8FDD1412-5A18-40A9-9853-5DEA303C5639}" type="presOf" srcId="{30E8D5FB-00ED-47CE-8E0C-D9E88EE477A5}" destId="{8426365B-DE1E-4F5D-A035-9B5E6DE0D9A0}" srcOrd="0" destOrd="0" presId="urn:microsoft.com/office/officeart/2005/8/layout/lProcess1"/>
    <dgm:cxn modelId="{EC0CE038-156E-485A-A33B-6B3EDA494C4A}" srcId="{30E8D5FB-00ED-47CE-8E0C-D9E88EE477A5}" destId="{ABAB6E8E-5406-47A5-A00B-2221ED854ADB}" srcOrd="1" destOrd="0" parTransId="{76C0ED07-5A50-4020-A14D-F7C8BC701EAB}" sibTransId="{0AE5481A-524B-434F-AFF1-5B81A043CFDB}"/>
    <dgm:cxn modelId="{D8A3F7C2-C8C8-4CB9-AB76-6C485C544E94}" type="presOf" srcId="{821636AD-F079-4B29-A488-2E4810E0FCFB}" destId="{EF067006-0FC3-410F-B5AA-A88D5BA71A74}" srcOrd="0" destOrd="0" presId="urn:microsoft.com/office/officeart/2005/8/layout/lProcess1"/>
    <dgm:cxn modelId="{BBE2ADCC-C674-45DA-AD40-AA93F8BECA56}" type="presOf" srcId="{D7BF7F7B-7DF7-49BC-B238-CFAD860BB06B}" destId="{58BEB881-5C8E-4318-B89F-8F6388678385}" srcOrd="0" destOrd="0" presId="urn:microsoft.com/office/officeart/2005/8/layout/lProcess1"/>
    <dgm:cxn modelId="{1DD144F4-3AE9-4AD6-B818-DD8E0F29DAE7}" srcId="{30E8D5FB-00ED-47CE-8E0C-D9E88EE477A5}" destId="{89CD6F98-5B43-4211-8734-ACDA0F97C400}" srcOrd="3" destOrd="0" parTransId="{D5C6FB20-4AC4-4440-AA2D-FC88780DC87D}" sibTransId="{1443C651-EFED-4FE1-897F-3A0ABDB1EE4B}"/>
    <dgm:cxn modelId="{71A2B688-FBAB-4DC1-B02E-0CA2AC8A5D55}" srcId="{821636AD-F079-4B29-A488-2E4810E0FCFB}" destId="{7EAE9D5C-9D32-4C2D-9153-30DFA5681391}" srcOrd="3" destOrd="0" parTransId="{51705A83-97F9-412E-A5F7-627AF9E3E6B5}" sibTransId="{8EBA5FF1-5C55-4E00-8CC4-195ECC3CA762}"/>
    <dgm:cxn modelId="{FAC6586D-DEB3-45D0-99BF-A647519B0503}" type="presOf" srcId="{44D0634A-D71B-49F7-8FB1-181C2CCF7518}" destId="{DE6FBC3F-C799-4154-8D97-92E10AFF0381}" srcOrd="0" destOrd="0" presId="urn:microsoft.com/office/officeart/2005/8/layout/lProcess1"/>
    <dgm:cxn modelId="{E887DBC4-7935-465D-918F-3FF1FA011FC3}" type="presOf" srcId="{175FA217-9692-45E1-96FA-9689B90255C6}" destId="{C847DEFA-CB24-4DFE-81BE-702C5C436FD3}" srcOrd="0" destOrd="0" presId="urn:microsoft.com/office/officeart/2005/8/layout/lProcess1"/>
    <dgm:cxn modelId="{0507F062-B52B-4284-AD7C-CF49E64D6BFA}" type="presOf" srcId="{5C85B12D-482C-4B05-BFB5-D6C61D1D1F8D}" destId="{842F1BAC-E052-40E8-97DF-74A461FBC6A1}" srcOrd="0" destOrd="0" presId="urn:microsoft.com/office/officeart/2005/8/layout/lProcess1"/>
    <dgm:cxn modelId="{2BCAFEC8-5A27-4A4F-947E-EC31A1533ED7}" srcId="{821636AD-F079-4B29-A488-2E4810E0FCFB}" destId="{F408AD92-999C-4209-B2EC-39143D965202}" srcOrd="2" destOrd="0" parTransId="{74B7A5D8-452B-4E76-BDD6-F20FAA0AAF3F}" sibTransId="{BF0064FD-596F-4CC6-8735-1B3A8C75FCFF}"/>
    <dgm:cxn modelId="{5509157D-0547-4137-8F36-07A100E00A92}" type="presOf" srcId="{9734E6C6-21C6-4C3A-8B03-0B36EC770547}" destId="{B55A48A9-DAEC-469B-962B-9990EE8F1BCC}" srcOrd="0" destOrd="0" presId="urn:microsoft.com/office/officeart/2005/8/layout/lProcess1"/>
    <dgm:cxn modelId="{61284735-C3EA-4AD6-B3A2-DA9C0CADA317}" type="presOf" srcId="{BF0064FD-596F-4CC6-8735-1B3A8C75FCFF}" destId="{EDAD300A-BDC6-4CF2-8936-B70CF6D866CE}" srcOrd="0" destOrd="0" presId="urn:microsoft.com/office/officeart/2005/8/layout/lProcess1"/>
    <dgm:cxn modelId="{F17D4833-E8AA-4276-91D2-BDADC5EF70C7}" type="presOf" srcId="{1A524166-684A-4799-86EA-57C9AEA30910}" destId="{48DE7C01-D111-47B9-BA1E-30EF13F22468}" srcOrd="0" destOrd="0" presId="urn:microsoft.com/office/officeart/2005/8/layout/lProcess1"/>
    <dgm:cxn modelId="{993D7B64-AB1D-4606-8897-B8FC11C23126}" srcId="{061D10FF-2684-4244-B82C-73F2291E8E45}" destId="{30E8D5FB-00ED-47CE-8E0C-D9E88EE477A5}" srcOrd="0" destOrd="0" parTransId="{DDC323D1-26F6-4753-8391-CD3E7CE5FCD9}" sibTransId="{38E34AB1-6761-4976-8CD6-CF7A15A3945E}"/>
    <dgm:cxn modelId="{56EBD7D5-C663-44A9-B43F-D3A974D246F1}" type="presOf" srcId="{89CD6F98-5B43-4211-8734-ACDA0F97C400}" destId="{2746176E-D30F-40C9-8910-79D0FD026DEF}" srcOrd="0" destOrd="0" presId="urn:microsoft.com/office/officeart/2005/8/layout/lProcess1"/>
    <dgm:cxn modelId="{F9DA9171-3E18-4EAB-8626-0F060C5F6974}" type="presOf" srcId="{7EAE9D5C-9D32-4C2D-9153-30DFA5681391}" destId="{419A157F-75A6-4B83-BEB0-BA45A4BDDEF8}" srcOrd="0" destOrd="0" presId="urn:microsoft.com/office/officeart/2005/8/layout/lProcess1"/>
    <dgm:cxn modelId="{D79C36C1-FFF8-401E-ACC5-D5DB725029EB}" type="presOf" srcId="{061D10FF-2684-4244-B82C-73F2291E8E45}" destId="{CC583DA9-836E-4BDA-B173-17E153D8C7AA}" srcOrd="0" destOrd="0" presId="urn:microsoft.com/office/officeart/2005/8/layout/lProcess1"/>
    <dgm:cxn modelId="{4CD4286B-7217-4C9A-A68D-AB56D111FFA3}" type="presOf" srcId="{B0A5A74E-370B-453E-BAB6-03E0C76AD70A}" destId="{BCF47E79-587E-4472-A131-10BE9073436D}" srcOrd="0" destOrd="0" presId="urn:microsoft.com/office/officeart/2005/8/layout/lProcess1"/>
    <dgm:cxn modelId="{AF01A934-B2A1-4F6E-933E-73673CB07087}" srcId="{30E8D5FB-00ED-47CE-8E0C-D9E88EE477A5}" destId="{F5A2FAD3-A4AA-4F8E-BC14-0047DA4BF78E}" srcOrd="2" destOrd="0" parTransId="{6C4BF154-9A0D-4965-98F8-C356F43600EC}" sibTransId="{5C85B12D-482C-4B05-BFB5-D6C61D1D1F8D}"/>
    <dgm:cxn modelId="{67F49FD1-4559-4434-BE22-DC35F4DEE291}" srcId="{061D10FF-2684-4244-B82C-73F2291E8E45}" destId="{821636AD-F079-4B29-A488-2E4810E0FCFB}" srcOrd="1" destOrd="0" parTransId="{4D2D0C74-E152-462E-933A-85E6AFE8CC2F}" sibTransId="{B0500DD4-67A8-4654-BEC7-D1CC77606085}"/>
    <dgm:cxn modelId="{A017DC8D-E282-4209-A141-980D2DEF536E}" type="presOf" srcId="{06B87033-7A75-429D-8617-E9153BBC1370}" destId="{79B8486A-831A-43D6-81F6-57E99B969BB2}" srcOrd="0" destOrd="0" presId="urn:microsoft.com/office/officeart/2005/8/layout/lProcess1"/>
    <dgm:cxn modelId="{AAE22AD0-3B97-492A-8AFF-4D93D47C234C}" type="presOf" srcId="{F408AD92-999C-4209-B2EC-39143D965202}" destId="{9F136782-AB34-455F-AA82-241BE804BC14}" srcOrd="0" destOrd="0" presId="urn:microsoft.com/office/officeart/2005/8/layout/lProcess1"/>
    <dgm:cxn modelId="{E021FE0D-2C9A-48A0-B396-170909799994}" srcId="{821636AD-F079-4B29-A488-2E4810E0FCFB}" destId="{740F0E32-4E0A-4B10-9699-D6B6E8160CC3}" srcOrd="0" destOrd="0" parTransId="{06B87033-7A75-429D-8617-E9153BBC1370}" sibTransId="{1A524166-684A-4799-86EA-57C9AEA30910}"/>
    <dgm:cxn modelId="{BC4D7E63-7027-4752-A909-8B7ABAB62AA9}" type="presOf" srcId="{0AE5481A-524B-434F-AFF1-5B81A043CFDB}" destId="{6DC85B14-B4A5-4534-9D6F-9317BF39C621}" srcOrd="0" destOrd="0" presId="urn:microsoft.com/office/officeart/2005/8/layout/lProcess1"/>
    <dgm:cxn modelId="{0AC107F6-77AF-4A7E-B659-1E4C4F35384E}" type="presOf" srcId="{740F0E32-4E0A-4B10-9699-D6B6E8160CC3}" destId="{3ABBB012-7BC9-4C3A-8FE2-E64FB46216E9}" srcOrd="0" destOrd="0" presId="urn:microsoft.com/office/officeart/2005/8/layout/lProcess1"/>
    <dgm:cxn modelId="{9800A7E0-AB5B-4B94-BA54-ED846B889336}" type="presParOf" srcId="{CC583DA9-836E-4BDA-B173-17E153D8C7AA}" destId="{B534284B-F823-448F-91D5-7AD7E185FCFD}" srcOrd="0" destOrd="0" presId="urn:microsoft.com/office/officeart/2005/8/layout/lProcess1"/>
    <dgm:cxn modelId="{47EE3359-9314-4DDC-BE2A-71C959BFB2C6}" type="presParOf" srcId="{B534284B-F823-448F-91D5-7AD7E185FCFD}" destId="{8426365B-DE1E-4F5D-A035-9B5E6DE0D9A0}" srcOrd="0" destOrd="0" presId="urn:microsoft.com/office/officeart/2005/8/layout/lProcess1"/>
    <dgm:cxn modelId="{EF81F056-B57E-40B7-9DF3-6335F8E8B072}" type="presParOf" srcId="{B534284B-F823-448F-91D5-7AD7E185FCFD}" destId="{1B0F0EFC-73B7-460F-B5BF-5EC869A87ADE}" srcOrd="1" destOrd="0" presId="urn:microsoft.com/office/officeart/2005/8/layout/lProcess1"/>
    <dgm:cxn modelId="{FB437F18-DCC3-4C2A-A7E7-64714E5FC1CB}" type="presParOf" srcId="{B534284B-F823-448F-91D5-7AD7E185FCFD}" destId="{DE6FBC3F-C799-4154-8D97-92E10AFF0381}" srcOrd="2" destOrd="0" presId="urn:microsoft.com/office/officeart/2005/8/layout/lProcess1"/>
    <dgm:cxn modelId="{E8CF1801-3918-45C2-87F8-361FA0C5A1F3}" type="presParOf" srcId="{B534284B-F823-448F-91D5-7AD7E185FCFD}" destId="{C847DEFA-CB24-4DFE-81BE-702C5C436FD3}" srcOrd="3" destOrd="0" presId="urn:microsoft.com/office/officeart/2005/8/layout/lProcess1"/>
    <dgm:cxn modelId="{3F584148-E16E-4645-81C1-EFB78BA547EF}" type="presParOf" srcId="{B534284B-F823-448F-91D5-7AD7E185FCFD}" destId="{A06F0162-5B16-4311-9B29-F8AD094921FB}" srcOrd="4" destOrd="0" presId="urn:microsoft.com/office/officeart/2005/8/layout/lProcess1"/>
    <dgm:cxn modelId="{115222BB-3B31-46CC-9CF4-C459A1F78CF8}" type="presParOf" srcId="{B534284B-F823-448F-91D5-7AD7E185FCFD}" destId="{6DC85B14-B4A5-4534-9D6F-9317BF39C621}" srcOrd="5" destOrd="0" presId="urn:microsoft.com/office/officeart/2005/8/layout/lProcess1"/>
    <dgm:cxn modelId="{AEC996E2-2E93-4F2C-8718-D49B71772A8F}" type="presParOf" srcId="{B534284B-F823-448F-91D5-7AD7E185FCFD}" destId="{A31B71BE-1E76-4CDE-84FC-BC6344EE501C}" srcOrd="6" destOrd="0" presId="urn:microsoft.com/office/officeart/2005/8/layout/lProcess1"/>
    <dgm:cxn modelId="{AB2CFFF1-0FEF-4DE9-849E-EE3ADA516F79}" type="presParOf" srcId="{B534284B-F823-448F-91D5-7AD7E185FCFD}" destId="{842F1BAC-E052-40E8-97DF-74A461FBC6A1}" srcOrd="7" destOrd="0" presId="urn:microsoft.com/office/officeart/2005/8/layout/lProcess1"/>
    <dgm:cxn modelId="{B6A854E1-2978-4E52-8D90-6FF09974AA0C}" type="presParOf" srcId="{B534284B-F823-448F-91D5-7AD7E185FCFD}" destId="{2746176E-D30F-40C9-8910-79D0FD026DEF}" srcOrd="8" destOrd="0" presId="urn:microsoft.com/office/officeart/2005/8/layout/lProcess1"/>
    <dgm:cxn modelId="{5620C749-79AD-45FB-B8AE-3A68A62EE8E9}" type="presParOf" srcId="{CC583DA9-836E-4BDA-B173-17E153D8C7AA}" destId="{793B2E61-84F1-4418-9FE0-0B69F37F6C93}" srcOrd="1" destOrd="0" presId="urn:microsoft.com/office/officeart/2005/8/layout/lProcess1"/>
    <dgm:cxn modelId="{5CC2E006-5A44-4010-97C0-923A3ECD0060}" type="presParOf" srcId="{CC583DA9-836E-4BDA-B173-17E153D8C7AA}" destId="{2DED5F1A-23B4-42AC-BA3D-859F8BD93E92}" srcOrd="2" destOrd="0" presId="urn:microsoft.com/office/officeart/2005/8/layout/lProcess1"/>
    <dgm:cxn modelId="{40804A8F-3B5C-4E4E-8F07-C8BD4E9F456C}" type="presParOf" srcId="{2DED5F1A-23B4-42AC-BA3D-859F8BD93E92}" destId="{EF067006-0FC3-410F-B5AA-A88D5BA71A74}" srcOrd="0" destOrd="0" presId="urn:microsoft.com/office/officeart/2005/8/layout/lProcess1"/>
    <dgm:cxn modelId="{BF00B6B4-401F-48FC-A298-B93BFA083418}" type="presParOf" srcId="{2DED5F1A-23B4-42AC-BA3D-859F8BD93E92}" destId="{79B8486A-831A-43D6-81F6-57E99B969BB2}" srcOrd="1" destOrd="0" presId="urn:microsoft.com/office/officeart/2005/8/layout/lProcess1"/>
    <dgm:cxn modelId="{96262AE8-B78B-4E06-86A6-65C72F9BE509}" type="presParOf" srcId="{2DED5F1A-23B4-42AC-BA3D-859F8BD93E92}" destId="{3ABBB012-7BC9-4C3A-8FE2-E64FB46216E9}" srcOrd="2" destOrd="0" presId="urn:microsoft.com/office/officeart/2005/8/layout/lProcess1"/>
    <dgm:cxn modelId="{8FC3EB47-CED5-4A70-A6A3-5B4E4901F694}" type="presParOf" srcId="{2DED5F1A-23B4-42AC-BA3D-859F8BD93E92}" destId="{48DE7C01-D111-47B9-BA1E-30EF13F22468}" srcOrd="3" destOrd="0" presId="urn:microsoft.com/office/officeart/2005/8/layout/lProcess1"/>
    <dgm:cxn modelId="{A04A8C4C-52F3-4621-83A9-C5586CACEF2C}" type="presParOf" srcId="{2DED5F1A-23B4-42AC-BA3D-859F8BD93E92}" destId="{B55A48A9-DAEC-469B-962B-9990EE8F1BCC}" srcOrd="4" destOrd="0" presId="urn:microsoft.com/office/officeart/2005/8/layout/lProcess1"/>
    <dgm:cxn modelId="{9C87A16D-AD7A-49A2-A0FA-97036C954A82}" type="presParOf" srcId="{2DED5F1A-23B4-42AC-BA3D-859F8BD93E92}" destId="{58BEB881-5C8E-4318-B89F-8F6388678385}" srcOrd="5" destOrd="0" presId="urn:microsoft.com/office/officeart/2005/8/layout/lProcess1"/>
    <dgm:cxn modelId="{6F8AF2DD-38D1-4A01-8BC4-0CB36C94D285}" type="presParOf" srcId="{2DED5F1A-23B4-42AC-BA3D-859F8BD93E92}" destId="{9F136782-AB34-455F-AA82-241BE804BC14}" srcOrd="6" destOrd="0" presId="urn:microsoft.com/office/officeart/2005/8/layout/lProcess1"/>
    <dgm:cxn modelId="{DF5815F3-72D6-4F94-8979-0AE7B9D8BDFD}" type="presParOf" srcId="{2DED5F1A-23B4-42AC-BA3D-859F8BD93E92}" destId="{EDAD300A-BDC6-4CF2-8936-B70CF6D866CE}" srcOrd="7" destOrd="0" presId="urn:microsoft.com/office/officeart/2005/8/layout/lProcess1"/>
    <dgm:cxn modelId="{260937D0-C8C4-42F4-8465-A1DB6E0BF42A}" type="presParOf" srcId="{2DED5F1A-23B4-42AC-BA3D-859F8BD93E92}" destId="{419A157F-75A6-4B83-BEB0-BA45A4BDDEF8}" srcOrd="8" destOrd="0" presId="urn:microsoft.com/office/officeart/2005/8/layout/lProcess1"/>
    <dgm:cxn modelId="{55349C02-0CA6-4B6C-A45F-8BDB634DCC16}" type="presParOf" srcId="{2DED5F1A-23B4-42AC-BA3D-859F8BD93E92}" destId="{3E7C39EB-EBC4-4815-A1A1-0710D4CBFC64}" srcOrd="9" destOrd="0" presId="urn:microsoft.com/office/officeart/2005/8/layout/lProcess1"/>
    <dgm:cxn modelId="{8B0956E3-48C3-4ADC-AFE4-8697F3C57DE3}" type="presParOf" srcId="{2DED5F1A-23B4-42AC-BA3D-859F8BD93E92}" destId="{BCF47E79-587E-4472-A131-10BE9073436D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26365B-DE1E-4F5D-A035-9B5E6DE0D9A0}">
      <dsp:nvSpPr>
        <dsp:cNvPr id="0" name=""/>
        <dsp:cNvSpPr/>
      </dsp:nvSpPr>
      <dsp:spPr>
        <a:xfrm>
          <a:off x="579417" y="316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b="1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Проценом каузалности се може:</a:t>
          </a:r>
          <a:endParaRPr lang="en-US" sz="2000" b="1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579417" y="3162"/>
        <a:ext cx="3339703" cy="834925"/>
      </dsp:txXfrm>
    </dsp:sp>
    <dsp:sp modelId="{1B0F0EFC-73B7-460F-B5BF-5EC869A87ADE}">
      <dsp:nvSpPr>
        <dsp:cNvPr id="0" name=""/>
        <dsp:cNvSpPr/>
      </dsp:nvSpPr>
      <dsp:spPr>
        <a:xfrm rot="5400000">
          <a:off x="2176213" y="911144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FBC3F-C799-4154-8D97-92E10AFF0381}">
      <dsp:nvSpPr>
        <dsp:cNvPr id="0" name=""/>
        <dsp:cNvSpPr/>
      </dsp:nvSpPr>
      <dsp:spPr>
        <a:xfrm>
          <a:off x="579417" y="113031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смањити неслагање између проценитеља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579417" y="1130312"/>
        <a:ext cx="3339703" cy="834925"/>
      </dsp:txXfrm>
    </dsp:sp>
    <dsp:sp modelId="{C847DEFA-CB24-4DFE-81BE-702C5C436FD3}">
      <dsp:nvSpPr>
        <dsp:cNvPr id="0" name=""/>
        <dsp:cNvSpPr/>
      </dsp:nvSpPr>
      <dsp:spPr>
        <a:xfrm rot="5400000">
          <a:off x="2176213" y="2038294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6F0162-5B16-4311-9B29-F8AD094921FB}">
      <dsp:nvSpPr>
        <dsp:cNvPr id="0" name=""/>
        <dsp:cNvSpPr/>
      </dsp:nvSpPr>
      <dsp:spPr>
        <a:xfrm>
          <a:off x="579417" y="225746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класификовати повезаност (семиквантитативно)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579417" y="2257462"/>
        <a:ext cx="3339703" cy="834925"/>
      </dsp:txXfrm>
    </dsp:sp>
    <dsp:sp modelId="{6DC85B14-B4A5-4534-9D6F-9317BF39C621}">
      <dsp:nvSpPr>
        <dsp:cNvPr id="0" name=""/>
        <dsp:cNvSpPr/>
      </dsp:nvSpPr>
      <dsp:spPr>
        <a:xfrm rot="5400000">
          <a:off x="2176213" y="3165443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1B71BE-1E76-4CDE-84FC-BC6344EE501C}">
      <dsp:nvSpPr>
        <dsp:cNvPr id="0" name=""/>
        <dsp:cNvSpPr/>
      </dsp:nvSpPr>
      <dsp:spPr>
        <a:xfrm>
          <a:off x="579417" y="338461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оценити индивидуална пријава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579417" y="3384612"/>
        <a:ext cx="3339703" cy="834925"/>
      </dsp:txXfrm>
    </dsp:sp>
    <dsp:sp modelId="{842F1BAC-E052-40E8-97DF-74A461FBC6A1}">
      <dsp:nvSpPr>
        <dsp:cNvPr id="0" name=""/>
        <dsp:cNvSpPr/>
      </dsp:nvSpPr>
      <dsp:spPr>
        <a:xfrm rot="5400000">
          <a:off x="2176213" y="4292593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6176E-D30F-40C9-8910-79D0FD026DEF}">
      <dsp:nvSpPr>
        <dsp:cNvPr id="0" name=""/>
        <dsp:cNvSpPr/>
      </dsp:nvSpPr>
      <dsp:spPr>
        <a:xfrm>
          <a:off x="579417" y="4511761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вршити едукација / побољшати научна процена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579417" y="4511761"/>
        <a:ext cx="3339703" cy="834925"/>
      </dsp:txXfrm>
    </dsp:sp>
    <dsp:sp modelId="{EF067006-0FC3-410F-B5AA-A88D5BA71A74}">
      <dsp:nvSpPr>
        <dsp:cNvPr id="0" name=""/>
        <dsp:cNvSpPr/>
      </dsp:nvSpPr>
      <dsp:spPr>
        <a:xfrm>
          <a:off x="4386679" y="316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b="1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Проценом каузалности се не може:</a:t>
          </a:r>
          <a:endParaRPr lang="en-US" sz="2000" b="1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4386679" y="3162"/>
        <a:ext cx="3339703" cy="834925"/>
      </dsp:txXfrm>
    </dsp:sp>
    <dsp:sp modelId="{79B8486A-831A-43D6-81F6-57E99B969BB2}">
      <dsp:nvSpPr>
        <dsp:cNvPr id="0" name=""/>
        <dsp:cNvSpPr/>
      </dsp:nvSpPr>
      <dsp:spPr>
        <a:xfrm rot="5400000">
          <a:off x="5983474" y="911144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BB012-7BC9-4C3A-8FE2-E64FB46216E9}">
      <dsp:nvSpPr>
        <dsp:cNvPr id="0" name=""/>
        <dsp:cNvSpPr/>
      </dsp:nvSpPr>
      <dsp:spPr>
        <a:xfrm>
          <a:off x="4386679" y="113031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тачно, квантитативно одредити повезаност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4386679" y="1130312"/>
        <a:ext cx="3339703" cy="834925"/>
      </dsp:txXfrm>
    </dsp:sp>
    <dsp:sp modelId="{48DE7C01-D111-47B9-BA1E-30EF13F22468}">
      <dsp:nvSpPr>
        <dsp:cNvPr id="0" name=""/>
        <dsp:cNvSpPr/>
      </dsp:nvSpPr>
      <dsp:spPr>
        <a:xfrm rot="5400000">
          <a:off x="5983474" y="2038294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A48A9-DAEC-469B-962B-9990EE8F1BCC}">
      <dsp:nvSpPr>
        <dsp:cNvPr id="0" name=""/>
        <dsp:cNvSpPr/>
      </dsp:nvSpPr>
      <dsp:spPr>
        <a:xfrm>
          <a:off x="4386679" y="225746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распознати који су случајеви валидни а који нису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4386679" y="2257462"/>
        <a:ext cx="3339703" cy="834925"/>
      </dsp:txXfrm>
    </dsp:sp>
    <dsp:sp modelId="{58BEB881-5C8E-4318-B89F-8F6388678385}">
      <dsp:nvSpPr>
        <dsp:cNvPr id="0" name=""/>
        <dsp:cNvSpPr/>
      </dsp:nvSpPr>
      <dsp:spPr>
        <a:xfrm rot="5400000">
          <a:off x="5983474" y="3165443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136782-AB34-455F-AA82-241BE804BC14}">
      <dsp:nvSpPr>
        <dsp:cNvPr id="0" name=""/>
        <dsp:cNvSpPr/>
      </dsp:nvSpPr>
      <dsp:spPr>
        <a:xfrm>
          <a:off x="4386679" y="3384612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доказати веза између лека и нежељеног догађаја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4386679" y="3384612"/>
        <a:ext cx="3339703" cy="834925"/>
      </dsp:txXfrm>
    </dsp:sp>
    <dsp:sp modelId="{EDAD300A-BDC6-4CF2-8936-B70CF6D866CE}">
      <dsp:nvSpPr>
        <dsp:cNvPr id="0" name=""/>
        <dsp:cNvSpPr/>
      </dsp:nvSpPr>
      <dsp:spPr>
        <a:xfrm rot="5400000">
          <a:off x="5983474" y="4292593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9A157F-75A6-4B83-BEB0-BA45A4BDDEF8}">
      <dsp:nvSpPr>
        <dsp:cNvPr id="0" name=""/>
        <dsp:cNvSpPr/>
      </dsp:nvSpPr>
      <dsp:spPr>
        <a:xfrm>
          <a:off x="4386679" y="4511761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одредити колико је лек допринео развоју нежељеног догађаја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4386679" y="4511761"/>
        <a:ext cx="3339703" cy="834925"/>
      </dsp:txXfrm>
    </dsp:sp>
    <dsp:sp modelId="{3E7C39EB-EBC4-4815-A1A1-0710D4CBFC64}">
      <dsp:nvSpPr>
        <dsp:cNvPr id="0" name=""/>
        <dsp:cNvSpPr/>
      </dsp:nvSpPr>
      <dsp:spPr>
        <a:xfrm rot="5400000">
          <a:off x="5983474" y="5419743"/>
          <a:ext cx="146112" cy="14611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47E79-587E-4472-A131-10BE9073436D}">
      <dsp:nvSpPr>
        <dsp:cNvPr id="0" name=""/>
        <dsp:cNvSpPr/>
      </dsp:nvSpPr>
      <dsp:spPr>
        <a:xfrm>
          <a:off x="4386679" y="5638911"/>
          <a:ext cx="3339703" cy="8349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000" kern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rPr>
            <a:t>неизвесно учинити извесним</a:t>
          </a:r>
          <a:endParaRPr lang="en-US" sz="2000" kern="1200" dirty="0">
            <a:solidFill>
              <a:schemeClr val="tx2">
                <a:lumMod val="75000"/>
              </a:schemeClr>
            </a:solidFill>
            <a:latin typeface="Comic Sans MS" pitchFamily="66" charset="0"/>
          </a:endParaRPr>
        </a:p>
      </dsp:txBody>
      <dsp:txXfrm>
        <a:off x="4386679" y="5638911"/>
        <a:ext cx="3339703" cy="834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301E431-F20F-4701-9564-BCB1EF1B9556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09C347-75A7-4154-9DC7-1576E09735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997D5-D80F-471D-9377-3B537656F0C4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45073-4F7E-421F-9EC5-932F115C7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9C328-4F62-4D52-BA2E-5D2BF6FD70A8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53BBF-0AC8-469A-A166-029B6D58FC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5317D-1016-446A-94B2-D3F22A89A8D4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DE21-7816-434B-BD80-39AD8C0B4A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8E8FE-86C5-4655-90FD-12384B3EEDDC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907A-1967-4B52-8778-D4FA1A66A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84C36-F6B0-475B-ADEA-FF633456CCDE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8ABA2-39F3-40D0-B0CC-9503B137B7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BD22C-D8DF-4F82-96C6-3644DD107100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641C5-C83D-4541-8E75-3744E34501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0782A-183F-4BBA-A156-5D3BE432A1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EB7C6-025E-419E-B799-CFDE32A2F5F7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4EAA8-6649-4E7E-A03E-02CA10461064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065F-2E22-43CF-BAE0-ED20471169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FFD28-5F5B-4946-AD42-D86213FF6AE8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5C390-9DEC-46E0-A819-64D8BADFED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BC773-2ECA-4ECC-94E9-CDEA73A217EA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FA50-4F44-4E07-9B18-45BB7684EB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59611-3483-4DE2-94D6-31F3D88026CA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389F9-A126-4A6C-A96C-DB8D0716DF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2BF08B8-4CC1-42C0-BA2F-93A5025BBF1C}" type="datetimeFigureOut">
              <a:rPr lang="en-US"/>
              <a:pPr>
                <a:defRPr/>
              </a:pPr>
              <a:t>8/24/2021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612CB8E-F102-46E4-AA2E-91A47E80D0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9" r:id="rId1"/>
    <p:sldLayoutId id="2147483901" r:id="rId2"/>
    <p:sldLayoutId id="2147483910" r:id="rId3"/>
    <p:sldLayoutId id="2147483902" r:id="rId4"/>
    <p:sldLayoutId id="2147483911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E186E1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C6FBC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E186E1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E186E1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2732782"/>
            <a:ext cx="7924800" cy="98425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CS" sz="43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Утврђивање </a:t>
            </a:r>
            <a:r>
              <a:rPr lang="sr-Cyrl-CS" sz="43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каузалности нежељених дејстава </a:t>
            </a:r>
            <a:r>
              <a:rPr lang="sr-Cyrl-CS" sz="43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лекова</a:t>
            </a:r>
            <a:endParaRPr lang="sr-Cyrl-RS" sz="43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r-Cyrl-RS" sz="28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RS" sz="2800" b="1" dirty="0" smtClean="0">
                <a:solidFill>
                  <a:srgbClr val="C00000"/>
                </a:solidFill>
                <a:latin typeface="Comic Sans MS" pitchFamily="66" charset="0"/>
              </a:rPr>
              <a:t>П</a:t>
            </a:r>
            <a:r>
              <a:rPr lang="sr-Cyrl-CS" sz="2800" b="1" dirty="0" smtClean="0">
                <a:solidFill>
                  <a:srgbClr val="C00000"/>
                </a:solidFill>
                <a:latin typeface="Comic Sans MS" pitchFamily="66" charset="0"/>
              </a:rPr>
              <a:t>роф. др Слободан Јанковић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43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70721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  <a:t>ИНТЕГРИСАНЕ</a:t>
            </a:r>
            <a:r>
              <a:rPr lang="sr-Latn-CS" sz="24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  <a:t>АКАДЕМСКЕ СТУДИЈЕ ФАРМАЦИЈЕ</a:t>
            </a:r>
            <a:b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  <a:t>Д0</a:t>
            </a:r>
            <a:r>
              <a:rPr lang="sr-Latn-CS" sz="2400" b="1" dirty="0" smtClean="0">
                <a:solidFill>
                  <a:srgbClr val="C00000"/>
                </a:solidFill>
                <a:latin typeface="Comic Sans MS" pitchFamily="66" charset="0"/>
              </a:rPr>
              <a:t>5 </a:t>
            </a:r>
            <a: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  <a:t>- Фармаковигиланца</a:t>
            </a:r>
            <a:b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2400" b="1" dirty="0" smtClean="0">
                <a:solidFill>
                  <a:srgbClr val="C00000"/>
                </a:solidFill>
                <a:latin typeface="Comic Sans MS" pitchFamily="66" charset="0"/>
              </a:rPr>
              <a:t>Предавање 3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534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3. Могућа каузалност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или абнормални лабораторијски налаз,      уз могућност временског повезивања са уносом лека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се може објаснити болешћу или применом других лекова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Информације о одговору на прекид терапије суспектним леком недостају или нису јасне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4. Спорна каузалност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sr-Cyrl-CS" sz="1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Нежељени догађај или абнормални лабораторијски налаз,      који се не може временски повезати са уносом лека 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се може објаснити болешћу или применом других лекова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Категорије каузалности према СЗО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5. Условна/некласификована каузалност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или абнормални лабораторијски налаз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За правилну процену је потребно више података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или се трага за додатним информацијама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6. Каузалност која се не може               	проценити/класификовати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Пријава наговештава нежељену реакцију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Процена се не може извршити јер су информације оскудне   или противречне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Пријава се не може допунити или проверити</a:t>
            </a:r>
          </a:p>
          <a:p>
            <a:pPr eaLnBrk="1" hangingPunct="1"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Категорије каузалности према СЗО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371600"/>
            <a:ext cx="8534400" cy="39624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CS" sz="43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Француски метод процене каузалности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r-Cyrl-CS" sz="10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Процена неочекиваних или токсичних реакција на лекове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Актуелизација метода примењиваног у Француској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r-Cyrl-CS" sz="1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Bégaud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B, Evreux JC,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Jouglard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J,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Lagier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G.</a:t>
            </a:r>
            <a:endParaRPr lang="sr-Cyrl-CS" sz="24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Thérapie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1985;40:111-8</a:t>
            </a:r>
            <a:endParaRPr lang="sr-Cyrl-CS" sz="24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r-Cyrl-CS" sz="43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en-US" sz="43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305800" cy="5486400"/>
          </a:xfrm>
        </p:spPr>
        <p:txBody>
          <a:bodyPr/>
          <a:lstStyle/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1. Хронолошки критеријуми</a:t>
            </a:r>
            <a:r>
              <a:rPr lang="sr-Latn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(C)</a:t>
            </a:r>
            <a:endParaRPr lang="sr-Cyrl-CS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Временска повезаност између примене лека и почетка нежељеног догађаја (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challenge)</a:t>
            </a: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Одговор на прекид примене лека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(dechall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е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nge)</a:t>
            </a: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2. Семиолошки критеријуми</a:t>
            </a:r>
            <a:r>
              <a:rPr lang="sr-Latn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(S)</a:t>
            </a:r>
            <a:endParaRPr lang="sr-Cyrl-CS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Остали могући узроци (осим лекова)</a:t>
            </a: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Фактори везани за лек</a:t>
            </a: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1. Унутрашња процена</a:t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(независна од стечених сазнања)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8229600" cy="42672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3. Комбинација оба скора</a:t>
            </a:r>
            <a:r>
              <a:rPr lang="sr-Latn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(C+S)</a:t>
            </a:r>
            <a:endParaRPr lang="sr-Cyrl-CS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врло вероватна каузалност</a:t>
            </a:r>
            <a:endParaRPr lang="sr-Latn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вероватна каузалност</a:t>
            </a:r>
            <a:endParaRPr lang="sr-Latn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могућа каузалност</a:t>
            </a:r>
            <a:endParaRPr lang="sr-Latn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сумњива (спорна) каузалност</a:t>
            </a:r>
            <a:endParaRPr lang="sr-Latn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слабо вероватна каузалност (искључена појава) 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                    *I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intrinsic imputation</a:t>
            </a: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1. Унутрашња процена</a:t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(независна од стечених сазнања)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564188" y="2514600"/>
          <a:ext cx="3579812" cy="2209800"/>
        </p:xfrm>
        <a:graphic>
          <a:graphicData uri="http://schemas.openxmlformats.org/presentationml/2006/ole">
            <p:oleObj spid="_x0000_s1033" name="Document" r:id="rId3" imgW="10477500" imgH="540067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8610600" cy="5867400"/>
          </a:xfrm>
        </p:spPr>
        <p:txBody>
          <a:bodyPr/>
          <a:lstStyle/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Б3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опште позната нежељена реакција, нпр. описана у сажетку карактеристика лека, приручнику </a:t>
            </a: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Б2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нежељена реакција која није опште позната, нпр. објављена једном или два пута, различито описана, очекивана или је таква реакција објављена за сличне лекове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Б1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нежељена реакција која се не спомиње у главним изворима</a:t>
            </a: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Б0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нежељена реакција која није описана (у литертури) </a:t>
            </a: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                           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*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 = </a:t>
            </a:r>
            <a:r>
              <a:rPr lang="sr-Latn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bibliographic</a:t>
            </a: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905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  <a:t>2</a:t>
            </a: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. Спољашња процена</a:t>
            </a:r>
            <a: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Latn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Latn-CS" sz="3600">
                <a:solidFill>
                  <a:srgbClr val="C00000"/>
                </a:solidFill>
                <a:latin typeface="Comic Sans MS" pitchFamily="66" charset="0"/>
              </a:rPr>
              <a:t>(</a:t>
            </a:r>
            <a:r>
              <a:rPr lang="sr-Cyrl-CS" sz="3600">
                <a:solidFill>
                  <a:srgbClr val="C00000"/>
                </a:solidFill>
                <a:latin typeface="Comic Sans MS" pitchFamily="66" charset="0"/>
              </a:rPr>
              <a:t>врши се на основу литературе  -</a:t>
            </a:r>
            <a:r>
              <a:rPr lang="sr-Latn-CS" sz="3600">
                <a:solidFill>
                  <a:srgbClr val="C00000"/>
                </a:solidFill>
                <a:latin typeface="Comic Sans MS" pitchFamily="66" charset="0"/>
              </a:rPr>
              <a:t>bibliographic score)</a:t>
            </a:r>
            <a:r>
              <a:rPr lang="sr-Latn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sr-Latn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Временска повезаност између примене лека и почетка нежељеног догађаја (</a:t>
            </a:r>
            <a:r>
              <a:rPr lang="sr-Latn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challenge)</a:t>
            </a: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Одговор на прекид примене лека </a:t>
            </a:r>
            <a:r>
              <a:rPr lang="sr-Latn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(dechallenge)</a:t>
            </a: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Одговор на поновно увођење лека у терапију (</a:t>
            </a:r>
            <a:r>
              <a:rPr lang="sr-Latn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rechallenge</a:t>
            </a: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)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Хронолошка процена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Високог степена: нпр. анафилактичка реакција у току неколико минута од примене лека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Постоји временска повезаност: у већини случајева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Нема временске повезаности: нпр. реакција се јавила пре примене лека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524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Временска повезаност између примене лека и почетка нежељеног догађаја (</a:t>
            </a:r>
            <a:r>
              <a:rPr lang="sr-Latn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challenge)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Убедљив: реакција слаби по прекиду примене лека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Неубедљив: спонтана еволуција болести, или специфично лечење, или се одговор не може проценити (смртни исход), или нема информација или се не може поновити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Нема одговора: реакција не слаби после прекида уноса лека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295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Одговор на прекид примене лека (</a:t>
            </a:r>
            <a:r>
              <a:rPr lang="sr-Latn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dechallenge)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Позитиван: реакција се јавља на поновно увођење лека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Негативан: нема реакције на поновну примену лека (под истим условима)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Нема поновне примене лека или се реакција не може проценити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295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Одговор на поновну примену лека (</a:t>
            </a:r>
            <a:r>
              <a:rPr lang="sr-Latn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rechallenge)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4102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Кад се примети могући нежељени догађај, непоходно је проценити да ли постоји узрочно-последична веза између њега и лека који се примењује, тј. да ли је каузалност мало вероватна, могућа, вероватна или јасна.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sr-Cyrl-C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Да не би дошло до забуне, пре процене каузалности неопходно је доћи до следећих података: 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природе нежељеног догађаја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назива наводног лека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осталих потенцијалних узрока и 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временске повезаности нежељеног догађаја са применом лека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sz="2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 основу историје болести, физикалних налаза и резултата дијагностичких процедура се закључује о осталим потенцијалним узроцима нежељеног догађаја.</a:t>
            </a:r>
            <a:endParaRPr lang="en-US" sz="2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305800" cy="44196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Размишљати на начин: 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3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„Да ли је нежељени догађај повезан са прекидом примене лека?“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„Да ли је прекид примене лека могао изазвати нежељену реакцију?“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„Да ли је сумњиви лек уведен у терапију као замена за други, претходно примењиван лек?“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Поново проценити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sr-Cyrl-CS" sz="360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Повезаност између прекида примене лека и нежељеног догађаја 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Хронолошка процена каузалности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676400"/>
          <a:ext cx="8614704" cy="473052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302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22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97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43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591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786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741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59161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74179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sr-Cyrl-C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Временска повезаност између примене лека и почетка нежељеног догађаја </a:t>
                      </a:r>
                      <a:r>
                        <a:rPr lang="sr-Latn-C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(challenge)</a:t>
                      </a:r>
                      <a:endParaRPr lang="en-U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417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CS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високог</a:t>
                      </a:r>
                      <a:r>
                        <a:rPr lang="sr-Cyrl-CS" b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степена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CS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постоји 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 постоји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4179">
                <a:tc>
                  <a:txBody>
                    <a:bodyPr/>
                    <a:lstStyle/>
                    <a:p>
                      <a:pPr algn="ctr"/>
                      <a:r>
                        <a:rPr lang="sr-Cyrl-C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Одговор</a:t>
                      </a:r>
                      <a:r>
                        <a:rPr lang="sr-Cyrl-CS" sz="20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на прекид примене лека</a:t>
                      </a:r>
                      <a:r>
                        <a:rPr lang="sr-Latn-CS" sz="20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(dechallenge)</a:t>
                      </a:r>
                      <a:endParaRPr lang="en-U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221"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Убедљив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221"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Неубедљив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8221"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Нема одговора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305800" cy="35052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Фармаколошко дејство (тип А) или добро документована интеракција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Други узроци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Специфична лабораторијска испитивања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Семиолошка процена </a:t>
            </a:r>
            <a:b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(знаци и симптоми)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305800" cy="35052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Фармаколошко дејство (тип А)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1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                                       </a:t>
            </a: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или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добро документована интеракција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Знаци који указују на лек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305800" cy="35052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Већина осталих узрока је искључена после одговарајуће обраде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1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                                       </a:t>
            </a: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или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други узрок постоји или није искључен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Други узроци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305800" cy="35052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Позитивна, кад су специфична за лек и реакцију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Негативна, кад су довољно осетљива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1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                              </a:t>
            </a:r>
            <a:endParaRPr lang="sr-Cyrl-CS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12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8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Остала, или нису изводљива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Специфична лабораторијска испитивања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3058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Семиолошка процена каузалности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981200"/>
          <a:ext cx="7848600" cy="359768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6845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65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72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22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3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51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887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Сумња да је лек умешан или фактор који на то указује</a:t>
                      </a:r>
                      <a:endParaRPr lang="en-US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CS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Други</a:t>
                      </a:r>
                      <a:r>
                        <a:rPr lang="sr-Cyrl-CS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узроци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4179">
                <a:tc>
                  <a:txBody>
                    <a:bodyPr/>
                    <a:lstStyle/>
                    <a:p>
                      <a:pPr algn="ctr"/>
                      <a:r>
                        <a:rPr lang="sr-Cyrl-C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Објашњење</a:t>
                      </a:r>
                      <a:r>
                        <a:rPr lang="sr-Cyrl-CS" sz="20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нежељене реакције које није везано за лек</a:t>
                      </a:r>
                      <a:endParaRPr lang="en-U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8221"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</a:t>
                      </a:r>
                      <a:r>
                        <a:rPr lang="sr-Cyrl-CS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постоји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221"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Могуће</a:t>
                      </a:r>
                      <a:r>
                        <a:rPr lang="sr-Cyrl-CS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је или постоји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305800" cy="68580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514350" indent="-514350"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Француски метод процене каузалности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295400"/>
          <a:ext cx="8614704" cy="254542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3023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22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97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43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591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786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1741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59161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31072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Временска повезаност између примене лека и почетка нежељеног догађаја </a:t>
                      </a:r>
                      <a:r>
                        <a:rPr lang="sr-Latn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(challenge)</a:t>
                      </a:r>
                      <a:endParaRPr lang="en-US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795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C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високог</a:t>
                      </a:r>
                      <a:r>
                        <a:rPr lang="sr-Cyrl-CS" sz="1400" b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степена</a:t>
                      </a:r>
                      <a:endParaRPr lang="en-US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C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постоји </a:t>
                      </a:r>
                      <a:endParaRPr lang="en-US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 постоји</a:t>
                      </a:r>
                      <a:endParaRPr lang="en-US" sz="14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1072">
                <a:tc>
                  <a:txBody>
                    <a:bodyPr/>
                    <a:lstStyle/>
                    <a:p>
                      <a:pPr algn="ctr"/>
                      <a:r>
                        <a:rPr lang="sr-Cyrl-C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Одговор</a:t>
                      </a:r>
                      <a:r>
                        <a:rPr lang="sr-Cyrl-CS" sz="16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на прекид примене лека</a:t>
                      </a:r>
                      <a:r>
                        <a:rPr lang="sr-Latn-CS" sz="16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(dechallenge)</a:t>
                      </a:r>
                      <a:endParaRPr lang="en-US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0700"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Убедљив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0700"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Неубедљив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0700"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Нема одговора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4114800"/>
          <a:ext cx="7848600" cy="222149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6845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65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72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22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3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51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887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8208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Сумња да је лек умешан или фактор који на то указује</a:t>
                      </a:r>
                      <a:endParaRPr lang="en-US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Други</a:t>
                      </a:r>
                      <a:r>
                        <a:rPr lang="sr-Cyrl-CS" sz="14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узроци</a:t>
                      </a:r>
                      <a:endParaRPr lang="en-US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1225">
                <a:tc>
                  <a:txBody>
                    <a:bodyPr/>
                    <a:lstStyle/>
                    <a:p>
                      <a:pPr algn="ctr"/>
                      <a:r>
                        <a:rPr lang="sr-Cyrl-CS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Објашњење</a:t>
                      </a:r>
                      <a:r>
                        <a:rPr lang="sr-Cyrl-CS" sz="16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нежељене реакције које није везано за лек</a:t>
                      </a:r>
                      <a:endParaRPr lang="en-US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L+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L0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L-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0759"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Не</a:t>
                      </a:r>
                      <a:r>
                        <a:rPr lang="sr-Cyrl-CS" sz="14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постоји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0759"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Могуће</a:t>
                      </a:r>
                      <a:r>
                        <a:rPr lang="sr-Cyrl-CS" sz="14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 је или постоји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534400" cy="68580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Комбинација оба скора</a:t>
            </a:r>
            <a:r>
              <a:rPr lang="sr-Latn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(C+S)</a:t>
            </a:r>
            <a:r>
              <a:rPr lang="sr-Cyrl-CS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за глобалну процену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9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9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9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Latn-CS" sz="9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9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врло вероватна каузалност</a:t>
            </a:r>
            <a:endParaRPr lang="sr-Latn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вероватна каузалност</a:t>
            </a:r>
            <a:endParaRPr lang="sr-Latn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могућа каузалност</a:t>
            </a:r>
            <a:endParaRPr lang="sr-Latn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сумњива (спорна) каузалност</a:t>
            </a:r>
            <a:endParaRPr lang="sr-Latn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Latn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sr-Cyrl-CS" sz="20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0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= слабо вероватна каузалност 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(искључена појава) </a:t>
            </a: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5334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Француски метод процене каузалности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800600" y="2057400"/>
          <a:ext cx="3886200" cy="40386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07720"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S1</a:t>
                      </a:r>
                      <a:endParaRPr lang="en-US" sz="2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S2</a:t>
                      </a:r>
                      <a:endParaRPr lang="en-US" sz="2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S3</a:t>
                      </a:r>
                      <a:endParaRPr lang="en-US" sz="2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7720"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C0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I0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I0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I0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7720"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C1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I1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I1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I2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7720"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C2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I1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I2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I3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07720"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C3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I3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I3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I4</a:t>
                      </a:r>
                      <a:endParaRPr lang="en-US" sz="28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686800" cy="6705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endParaRPr lang="sr-Cyrl-C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marL="457200" indent="-457200" eaLnBrk="1" hangingPunct="1">
              <a:buFont typeface="Wingdings 2" pitchFamily="18" charset="2"/>
              <a:buNone/>
              <a:defRPr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457200" y="152400"/>
          <a:ext cx="83058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382000" cy="48768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Старосна доб, пол и историја болести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Суспектни лек и остали пимењивани лекови, дозе, начин примене, почетак и престанак примене, индикације за примену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Опис нежељеног догађаја, укључујући клиничке податке, лабораторијске резултате и податке о „нападу“ (или „затишју“)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Лечење, ток и исход</a:t>
            </a:r>
          </a:p>
          <a:p>
            <a:pPr eaLnBrk="1" hangingPunct="1"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200" b="1">
                <a:solidFill>
                  <a:srgbClr val="C00000"/>
                </a:solidFill>
                <a:latin typeface="Comic Sans MS" pitchFamily="66" charset="0"/>
              </a:rPr>
              <a:t>Подаци од значаја за процену каузалности</a:t>
            </a:r>
            <a:endParaRPr sz="32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48768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Временска повезаност (и просторна) између примене лека и нежељеног дејства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Фармакологија лека (својства, позната нежељена дејства)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Медицинска прихватљивост (карактеристични знаци и симптоми, лабораторијски налази, патолошки налази)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Могућност или искључивање других узрока</a:t>
            </a:r>
          </a:p>
          <a:p>
            <a:pPr eaLnBrk="1" hangingPunct="1"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4 критеријума процене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5105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Поузданост процене каузалности се повећава коришћењем алгоритма каузалности, који има низ клиничких питања. Нпр. Нарањо алгоритам се састоји од низа клиничких питања фокусираних на временску и доза-одговор повезаност, претходну појаву дате нежељене реакције, повлачење по прекиду примене лека и поновну појаву на увођење лека, токсичне концентрације лека у крви, одговор на плацебо, постојање алтернативних узрока и на објективно евидентирање нежељеног догађаја.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 циљу свођења неслагања у проценама на минимум, бројне здравствене институције и ФДА користе исти алгоритам каузалности.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Нарањо скор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304800"/>
          <a:ext cx="8839200" cy="61874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010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endParaRPr lang="sr-Cyrl-CS" sz="3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sr-Cyrl-CS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mic Sans MS" pitchFamily="66" charset="0"/>
                        </a:rPr>
                        <a:t>Нарањо скор каузалности</a:t>
                      </a:r>
                    </a:p>
                    <a:p>
                      <a:pPr algn="ctr"/>
                      <a:endParaRPr lang="en-US" sz="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Да</a:t>
                      </a:r>
                      <a:endParaRPr lang="en-US" sz="1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Не </a:t>
                      </a:r>
                      <a:endParaRPr lang="en-US" sz="1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Не</a:t>
                      </a:r>
                    </a:p>
                    <a:p>
                      <a:r>
                        <a:rPr lang="sr-Cyrl-CS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знам</a:t>
                      </a:r>
                      <a:endParaRPr lang="en-US" sz="1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Да ли је ова нежељена реакција већ пријављивана?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2. Да ли се нежељени догађај појавио</a:t>
                      </a:r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после примене сумњивог лека?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Да ли је нежељена реакција почела да се повлачи после прекида </a:t>
                      </a:r>
                    </a:p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примене лека или на примену специфичног антагонисте?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4. Да ли се нежељена</a:t>
                      </a:r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реакција поново јавила када је лек поново уведен у </a:t>
                      </a:r>
                    </a:p>
                    <a:p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терапију?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5. Да ли постоје алтернативни узроци (осим лека) који би самостално </a:t>
                      </a:r>
                    </a:p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могли да изазову описану реакцију?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+2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6. Да ли се реакција јавила и после</a:t>
                      </a:r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примене плацеба?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7. Да ли су у</a:t>
                      </a:r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крви измерене токсичне концентрације сумњивог лека?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8. Да ли је реакција добила тежи облик са повећањем дозе, или постала </a:t>
                      </a:r>
                    </a:p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блажа после смањења дозе?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9. Да ли је пацијент раније имао сличну реакцију на исти или сличан лек?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10. Да ли је</a:t>
                      </a:r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ова нежељена реакција објективно евидентирана?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+1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                                                                                                                                                Скор:</a:t>
                      </a:r>
                    </a:p>
                    <a:p>
                      <a:endParaRPr lang="sr-Cyrl-CS" sz="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sr-Cyrl-C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Скор: јасна каузалност ≥ 9; вероватна</a:t>
                      </a:r>
                      <a:r>
                        <a:rPr lang="sr-Cyrl-CS" sz="16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5-8; могућа 1-4; спорна ≤ 0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1. Поуздана каузалност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или абнормални лабораторијски налаз,      уз могућност временског повезивања са уносом лека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се не може објаснити болешћу или применом других лекова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Постоји одговор на повлачење лека (фармаколошки, патолошки)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је јасно фармаколошки или феноменолошки (објективан и специфичан медицински поремећај или препознатљива фармаколошка појава)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Јавља се на поновну примену лека (ако је неопходно)</a:t>
            </a:r>
          </a:p>
          <a:p>
            <a:pPr eaLnBrk="1" hangingPunct="1"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Категорије каузалности према СЗО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53400" cy="548640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r>
              <a:rPr lang="sr-Cyrl-CS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2. Вероватна каузалност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7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или абнормални лабораторијски налаз,      уз могућност временског повезивања са уносом лека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Нежељени догађај се не може објаснити болешћу или применом других лекова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Постоји одговор на повлачење лека (фармаколошки, патолошки)</a:t>
            </a: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 2" pitchFamily="18" charset="2"/>
              <a:buNone/>
              <a:defRPr/>
            </a:pPr>
            <a:endParaRPr lang="sr-Cyrl-CS" sz="1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¥"/>
              <a:defRPr/>
            </a:pP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Није неопходна пој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</a:t>
            </a:r>
            <a:r>
              <a:rPr lang="sr-Cyrl-CS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ва на поновну примену лека </a:t>
            </a:r>
          </a:p>
          <a:p>
            <a:pPr eaLnBrk="1" hangingPunct="1">
              <a:defRPr/>
            </a:pPr>
            <a:endParaRPr lang="sr-Cyrl-C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sz="3600" b="1">
                <a:solidFill>
                  <a:srgbClr val="C00000"/>
                </a:solidFill>
                <a:latin typeface="Comic Sans MS" pitchFamily="66" charset="0"/>
              </a:rPr>
              <a:t>Категорије каузалности према СЗО</a:t>
            </a:r>
            <a:endParaRPr sz="36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2">
      <a:dk1>
        <a:srgbClr val="FFCC00"/>
      </a:dk1>
      <a:lt1>
        <a:srgbClr val="FFCC00"/>
      </a:lt1>
      <a:dk2>
        <a:srgbClr val="FFCC00"/>
      </a:dk2>
      <a:lt2>
        <a:srgbClr val="75A3D1"/>
      </a:lt2>
      <a:accent1>
        <a:srgbClr val="FF99FF"/>
      </a:accent1>
      <a:accent2>
        <a:srgbClr val="FF99FF"/>
      </a:accent2>
      <a:accent3>
        <a:srgbClr val="FF99FF"/>
      </a:accent3>
      <a:accent4>
        <a:srgbClr val="99CCFF"/>
      </a:accent4>
      <a:accent5>
        <a:srgbClr val="99CCFF"/>
      </a:accent5>
      <a:accent6>
        <a:srgbClr val="E8B7B7"/>
      </a:accent6>
      <a:hlink>
        <a:srgbClr val="DB5353"/>
      </a:hlink>
      <a:folHlink>
        <a:srgbClr val="EDD1D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3528</TotalTime>
  <Words>1613</Words>
  <Application>Microsoft Office PowerPoint</Application>
  <PresentationFormat>On-screen Show (4:3)</PresentationFormat>
  <Paragraphs>442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Paper</vt:lpstr>
      <vt:lpstr>Document</vt:lpstr>
      <vt:lpstr>Slide 1</vt:lpstr>
      <vt:lpstr>Slide 2</vt:lpstr>
      <vt:lpstr>Slide 3</vt:lpstr>
      <vt:lpstr>Подаци од значаја за процену каузалности</vt:lpstr>
      <vt:lpstr>4 критеријума процене</vt:lpstr>
      <vt:lpstr>Нарањо скор</vt:lpstr>
      <vt:lpstr>Slide 7</vt:lpstr>
      <vt:lpstr>Категорије каузалности према СЗО</vt:lpstr>
      <vt:lpstr>Категорије каузалности према СЗО</vt:lpstr>
      <vt:lpstr>Категорије каузалности према СЗО</vt:lpstr>
      <vt:lpstr>Категорије каузалности према СЗО</vt:lpstr>
      <vt:lpstr>Slide 12</vt:lpstr>
      <vt:lpstr>1. Унутрашња процена (независна од стечених сазнања)</vt:lpstr>
      <vt:lpstr>1. Унутрашња процена (независна од стечених сазнања)</vt:lpstr>
      <vt:lpstr>  2. Спољашња процена (врши се на основу литературе  -bibliographic score)  </vt:lpstr>
      <vt:lpstr>Хронолошка процена</vt:lpstr>
      <vt:lpstr>  Временска повезаност између примене лека и почетка нежељеног догађаја (challenge)</vt:lpstr>
      <vt:lpstr>  Одговор на прекид примене лека (dechallenge)</vt:lpstr>
      <vt:lpstr>  Одговор на поновну примену лека (rechallenge)</vt:lpstr>
      <vt:lpstr>  Повезаност између прекида примене лека и нежељеног догађаја </vt:lpstr>
      <vt:lpstr>Хронолошка процена каузалности</vt:lpstr>
      <vt:lpstr>Семиолошка процена  (знаци и симптоми)</vt:lpstr>
      <vt:lpstr>Знаци који указују на лек</vt:lpstr>
      <vt:lpstr>Други узроци</vt:lpstr>
      <vt:lpstr>Специфична лабораторијска испитивања</vt:lpstr>
      <vt:lpstr>Семиолошка процена каузалности</vt:lpstr>
      <vt:lpstr>Француски метод процене каузалности</vt:lpstr>
      <vt:lpstr>Француски метод процене каузалности</vt:lpstr>
    </vt:vector>
  </TitlesOfParts>
  <Company>Medicinski fakultet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Markovic</dc:creator>
  <cp:lastModifiedBy>Marko</cp:lastModifiedBy>
  <cp:revision>366</cp:revision>
  <dcterms:created xsi:type="dcterms:W3CDTF">2010-08-29T11:42:23Z</dcterms:created>
  <dcterms:modified xsi:type="dcterms:W3CDTF">2021-08-24T06:38:34Z</dcterms:modified>
</cp:coreProperties>
</file>